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0" r:id="rId20"/>
    <p:sldId id="281" r:id="rId21"/>
    <p:sldId id="276" r:id="rId22"/>
    <p:sldId id="277" r:id="rId23"/>
    <p:sldId id="278" r:id="rId24"/>
    <p:sldId id="279" r:id="rId25"/>
    <p:sldId id="274" r:id="rId26"/>
    <p:sldId id="282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9B31632-5B6B-4D03-98D6-17E83BDD66EE}" type="datetimeFigureOut">
              <a:rPr lang="pt-BR" smtClean="0"/>
              <a:t>20/05/2016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3384DF5-06D3-46AF-8B33-FEB727B334AD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_tWfKB936_pk/TKvwPWoiweI/AAAAAAAAAD0/nh0a_JIJNiE/s1600/Natureza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1387737"/>
            <a:ext cx="7133075" cy="1731982"/>
          </a:xfrm>
        </p:spPr>
        <p:txBody>
          <a:bodyPr>
            <a:noAutofit/>
          </a:bodyPr>
          <a:lstStyle/>
          <a:p>
            <a:r>
              <a:rPr lang="pt-BR" sz="6600" b="1" dirty="0" smtClean="0">
                <a:solidFill>
                  <a:srgbClr val="FFFF00"/>
                </a:solidFill>
              </a:rPr>
              <a:t>Terra no </a:t>
            </a:r>
            <a:r>
              <a:rPr lang="pt-BR" sz="6600" b="1" dirty="0">
                <a:solidFill>
                  <a:srgbClr val="FFFF00"/>
                </a:solidFill>
              </a:rPr>
              <a:t>P</a:t>
            </a:r>
            <a:r>
              <a:rPr lang="pt-BR" sz="6600" b="1" dirty="0" smtClean="0">
                <a:solidFill>
                  <a:srgbClr val="FFFF00"/>
                </a:solidFill>
              </a:rPr>
              <a:t>rimeiro Testamento</a:t>
            </a:r>
            <a:endParaRPr lang="pt-BR" sz="6600" b="1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03648" y="4293096"/>
            <a:ext cx="6400800" cy="1752600"/>
          </a:xfrm>
        </p:spPr>
        <p:txBody>
          <a:bodyPr>
            <a:normAutofit/>
          </a:bodyPr>
          <a:lstStyle/>
          <a:p>
            <a:r>
              <a:rPr lang="pt-BR" sz="4400" b="1" dirty="0" smtClean="0">
                <a:solidFill>
                  <a:srgbClr val="00B0F0"/>
                </a:solidFill>
              </a:rPr>
              <a:t>Qual o sentido material e espiritual da terra?</a:t>
            </a:r>
            <a:endParaRPr lang="pt-BR" sz="4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90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55576" y="2276872"/>
            <a:ext cx="7745505" cy="38778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3200" dirty="0" smtClean="0"/>
              <a:t>	</a:t>
            </a:r>
            <a:r>
              <a:rPr lang="pt-BR" sz="3200" b="1" dirty="0" smtClean="0"/>
              <a:t>Os </a:t>
            </a:r>
            <a:r>
              <a:rPr lang="pt-BR" sz="3200" b="1" dirty="0"/>
              <a:t>hebreus eram um povo de origem semita (os semitas compreendem dois importantes povos: os hebreus e os árabes), que se distinguiram de outros povos da </a:t>
            </a:r>
            <a:r>
              <a:rPr lang="pt-BR" sz="3200" b="1" dirty="0" smtClean="0"/>
              <a:t>antiguidade </a:t>
            </a:r>
            <a:r>
              <a:rPr lang="pt-BR" sz="3200" b="1" dirty="0"/>
              <a:t>por sua crença religiosa. O termo hebreu significa "gente do outro lado do rio”, isto é, do rio Eufrates.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600" b="1" dirty="0" smtClean="0"/>
              <a:t>O povo Hebreu </a:t>
            </a:r>
            <a:br>
              <a:rPr lang="pt-BR" sz="3600" b="1" dirty="0" smtClean="0"/>
            </a:br>
            <a:r>
              <a:rPr lang="pt-BR" sz="3600" b="1" dirty="0" smtClean="0"/>
              <a:t>e a questão da terra</a:t>
            </a:r>
            <a:endParaRPr lang="pt-BR" sz="3600" b="1" dirty="0"/>
          </a:p>
        </p:txBody>
      </p:sp>
      <p:pic>
        <p:nvPicPr>
          <p:cNvPr id="1026" name="Picture 2" descr="http://bible.archeologie.free.fr/euphr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48680"/>
            <a:ext cx="2207750" cy="146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53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b="1" dirty="0"/>
              <a:t>Eram inicialmente, um pequeno grupo de pastores nômades, organizados em clãs ou tribos, chefiadas por um patriarca. Conduzidos por Abraão, deixaram a cidade de </a:t>
            </a:r>
            <a:r>
              <a:rPr lang="pt-BR" sz="2800" b="1" dirty="0" err="1"/>
              <a:t>Ur</a:t>
            </a:r>
            <a:r>
              <a:rPr lang="pt-BR" sz="2800" b="1" dirty="0"/>
              <a:t>, na Mesopotâmia, e se fixaram na Palestina (Canaã a Terra Prometida), por volta de 2000 a.C. Governados por patriarcas, os hebreus viveram na palestina durante três séculos.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52" name="Picture 4" descr="http://cdn.cml.pt/fotos/l108/_AAA0876_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16632"/>
            <a:ext cx="25496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184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83568" y="2275478"/>
            <a:ext cx="7745505" cy="38778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3200" b="1" dirty="0" smtClean="0"/>
              <a:t>	Por </a:t>
            </a:r>
            <a:r>
              <a:rPr lang="pt-BR" sz="3200" b="1" dirty="0"/>
              <a:t>volta de 1750 a.C. uma terrível seca atingiu a Palestina. Os hebreus foram obrigados a deixar a região e buscar melhores condições de sobrevivência no Egito, onde permaneceram por cerca de 400 anos, até serem perseguidos e escravizados pelos faraós. Liderados então, pelo patriarca Moisés, os hebreus abandonaram o Egito em 1250 </a:t>
            </a:r>
            <a:r>
              <a:rPr lang="pt-BR" sz="3200" b="1" dirty="0" err="1"/>
              <a:t>a.C.,retornando</a:t>
            </a:r>
            <a:r>
              <a:rPr lang="pt-BR" sz="3200" b="1" dirty="0"/>
              <a:t> à Palestina. (Êxodo).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4" name="Picture 2" descr="http://www.rudecruz.com/imagens/o-sofrimento-dos-hebreus-no-egi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8640"/>
            <a:ext cx="2991683" cy="199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512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sz="3200" b="1" dirty="0" smtClean="0"/>
              <a:t>De </a:t>
            </a:r>
            <a:r>
              <a:rPr lang="pt-BR" sz="3200" b="1" dirty="0"/>
              <a:t>volta à Palestina, sob a liderança de Josué, os hebreus tiveram de lutar contra o povo cananeu e, posteriormente, contra os filisteus. Josué (sucessor de Moisés), distribuiu as terras conquistadas entre as doze tribos de Israel. Nesse período os hebreus, passaram a se dedicar à agricultura, a criação de animais e ao comércio, tornavam-se portanto sedentários.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098" name="Picture 2" descr="http://www.achetudoeregiao.com.br/atr/gifs/civilizacaoanti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0648"/>
            <a:ext cx="3399117" cy="182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975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sz="3200" b="1" dirty="0" smtClean="0"/>
              <a:t>No </a:t>
            </a:r>
            <a:r>
              <a:rPr lang="pt-BR" sz="3200" b="1" dirty="0"/>
              <a:t>período de lutas pela conquista da Palestina, que durou quase dois séculos, os hebreus foram governados pelos juízes (chefes políticos, militares e religiosos). Embora comandassem os hebreus de forma enérgica, não tinham uma estrutura administrativa permanente.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122" name="Picture 2" descr="http://www.amab.com.br/uploads/RTEmagicC_Debora_01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2656"/>
            <a:ext cx="2749136" cy="179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719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sz="3200" b="1" dirty="0" smtClean="0"/>
              <a:t>A </a:t>
            </a:r>
            <a:r>
              <a:rPr lang="pt-BR" sz="3200" b="1" dirty="0"/>
              <a:t>sequência de lutas e problemas sociais criou a necessidade de um comando militar único. Os hebreus adotaram então, a monarquia. O objetivo era centralizar o poder nas mãos de um rei e, assim, ter mais força para enfrentar os povos inimigos, como os filisteus.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146" name="Picture 2" descr="http://1.bp.blogspot.com/-z8ivhXZSdNc/T907lKsdUjI/AAAAAAAAA3o/1gszjkxW3v4/w1200-h630-p-nu/Samuel-anointing-Saul-as-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2656"/>
            <a:ext cx="35433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967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99247" y="1916831"/>
            <a:ext cx="5672953" cy="42093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sz="2800" b="1" dirty="0" smtClean="0"/>
              <a:t>Houve </a:t>
            </a:r>
            <a:r>
              <a:rPr lang="pt-BR" sz="2800" b="1" dirty="0"/>
              <a:t>um grande desenvolvimento comercial, foram construídos palácios, fortificações, a construção do Templo de Jerusalém, criou um poderoso exército, organizou a administração e o sistema de impostos. Montou uma luxuosa corte, com muitos funcionários e grandes despesas.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7170" name="Picture 2" descr="http://www.arnsg.org.br/resource/view?id=72851&amp;size=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278" y="2348880"/>
            <a:ext cx="252028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755576" y="404664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/>
              <a:t>	Salomão terminou a organização da monarquia hebraica e seu reinado marcou o apogeu do reino hebraico (966-926 a.C.).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089506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sz="3200" b="1" dirty="0" smtClean="0"/>
              <a:t>Para </a:t>
            </a:r>
            <a:r>
              <a:rPr lang="pt-BR" sz="3200" b="1" dirty="0"/>
              <a:t>poder sustentar uma corte tão luxuosa, Salomão obrigava o povo hebreu a pagar pesados impostos. O preço dessa exploração foi o surgimento de revoltas sociais. Com a morte de Salomão, essas revoltas provocaram a divisão religiosa e política das tribos e o fim da monarquia unificada.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8194" name="Picture 2" descr="http://www.cadernow.com.br/wp-content/uploads/2015/01/re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73607"/>
            <a:ext cx="2664296" cy="186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756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sz="2800" b="1" dirty="0"/>
              <a:t>Formaram-se dois reinos: ao norte, dez tribos formaram o reino de Israel, com capital em Samaria e, ao sul, as duas tribos restantes formaram o reino de Judá, com capital em Jerusalém.</a:t>
            </a:r>
          </a:p>
          <a:p>
            <a:r>
              <a:rPr lang="pt-BR" sz="2800" b="1" dirty="0"/>
              <a:t>A partir de 538 (volta do Exílio), os hebreus não mais conseguiram conquistar a autonomia política da Palestina, que se tornou sucessivamente província dos impérios persa, macedônio e romano.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218" name="Picture 2" descr="http://3.bp.blogspot.com/-byIAzjXbPTI/VUyfJYDOA4I/AAAAAAAAEh0/hOIjgUbhNcI/s1600/7918_cor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0648"/>
            <a:ext cx="2880320" cy="191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207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sz="3200" b="1" dirty="0" smtClean="0"/>
              <a:t>Dispersos </a:t>
            </a:r>
            <a:r>
              <a:rPr lang="pt-BR" sz="3200" b="1" dirty="0"/>
              <a:t>pelo mundo, o povo israelita, organizou-se em pequenas comunidades. Unidos, preservaram os elementos básicos de sua cultura, como a linguagem, a religião e alguns objetivos comuns, entre eles voltar um dia à Palestina. Assim, os hebreus se mantiveram como nação, embora não constituíssem um Estado.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42" name="Picture 2" descr="http://sionismo.net/wp-content/uploads/2011/06/gran_pueblo-jud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0648"/>
            <a:ext cx="245697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939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sz="2800" b="1" dirty="0"/>
              <a:t>A vida socioeconômica dos hebreus pode ser dividida em duas fases: a nômade e a sedentária</a:t>
            </a:r>
            <a:r>
              <a:rPr lang="pt-BR" sz="2800" b="1" dirty="0" smtClean="0"/>
              <a:t>.</a:t>
            </a:r>
          </a:p>
          <a:p>
            <a:pPr marL="0" indent="0">
              <a:buNone/>
            </a:pPr>
            <a:endParaRPr lang="pt-BR" sz="900" b="1" dirty="0"/>
          </a:p>
          <a:p>
            <a:r>
              <a:rPr lang="pt-BR" sz="2800" b="1" dirty="0"/>
              <a:t>A princípio, os hebreus eram </a:t>
            </a:r>
            <a:endParaRPr lang="pt-BR" sz="2800" b="1" dirty="0" smtClean="0"/>
          </a:p>
          <a:p>
            <a:pPr marL="0" indent="0">
              <a:buNone/>
            </a:pPr>
            <a:r>
              <a:rPr lang="pt-BR" sz="2800" b="1" dirty="0" smtClean="0"/>
              <a:t>pastores </a:t>
            </a:r>
            <a:r>
              <a:rPr lang="pt-BR" sz="2800" b="1" dirty="0"/>
              <a:t>nômades (não tinham </a:t>
            </a:r>
            <a:endParaRPr lang="pt-BR" sz="2800" b="1" dirty="0" smtClean="0"/>
          </a:p>
          <a:p>
            <a:pPr marL="0" indent="0">
              <a:buNone/>
            </a:pPr>
            <a:r>
              <a:rPr lang="pt-BR" sz="2800" b="1" dirty="0" smtClean="0"/>
              <a:t>habitação </a:t>
            </a:r>
            <a:r>
              <a:rPr lang="pt-BR" sz="2800" b="1" dirty="0"/>
              <a:t>fixa), que se dedicavam </a:t>
            </a:r>
            <a:endParaRPr lang="pt-BR" sz="2800" b="1" dirty="0" smtClean="0"/>
          </a:p>
          <a:p>
            <a:pPr marL="0" indent="0">
              <a:buNone/>
            </a:pPr>
            <a:r>
              <a:rPr lang="pt-BR" sz="2800" b="1" dirty="0" smtClean="0"/>
              <a:t>à </a:t>
            </a:r>
            <a:r>
              <a:rPr lang="pt-BR" sz="2800" b="1" dirty="0"/>
              <a:t>criação de ovelhas e cabras. </a:t>
            </a:r>
            <a:endParaRPr lang="pt-BR" sz="2800" b="1" dirty="0" smtClean="0"/>
          </a:p>
          <a:p>
            <a:pPr marL="0" indent="0">
              <a:buNone/>
            </a:pPr>
            <a:r>
              <a:rPr lang="pt-BR" sz="2800" b="1" dirty="0" smtClean="0"/>
              <a:t>Os </a:t>
            </a:r>
            <a:r>
              <a:rPr lang="pt-BR" sz="2800" b="1" dirty="0"/>
              <a:t>bens pertenciam a todos do clã.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Economia </a:t>
            </a:r>
            <a:r>
              <a:rPr lang="pt-BR" dirty="0"/>
              <a:t>e Sociedade</a:t>
            </a:r>
            <a:br>
              <a:rPr lang="pt-BR" dirty="0"/>
            </a:br>
            <a:endParaRPr lang="pt-BR" dirty="0"/>
          </a:p>
        </p:txBody>
      </p:sp>
      <p:pic>
        <p:nvPicPr>
          <p:cNvPr id="2050" name="Picture 2" descr="https://upload.wikimedia.org/wikipedia/commons/8/8a/Nomads_near_Namts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29000"/>
            <a:ext cx="1755888" cy="114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1.bp.blogspot.com/-IY0CZ69HAak/VdPM0xXUkSI/AAAAAAAACRw/aTa6BEnoMxA/s1600/entrada%2Bde%2BJac%25C3%25B3%2Bno%2BEgi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21" y="4725144"/>
            <a:ext cx="2186558" cy="114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686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1115616" y="836712"/>
            <a:ext cx="6984776" cy="5289451"/>
          </a:xfrm>
        </p:spPr>
        <p:txBody>
          <a:bodyPr>
            <a:normAutofit lnSpcReduction="10000"/>
          </a:bodyPr>
          <a:lstStyle/>
          <a:p>
            <a:r>
              <a:rPr lang="pt-BR" b="1" dirty="0"/>
              <a:t>Mais tarde, já fixados na Palestina</a:t>
            </a:r>
            <a:r>
              <a:rPr lang="pt-BR" b="1" dirty="0" smtClean="0"/>
              <a:t>,</a:t>
            </a:r>
          </a:p>
          <a:p>
            <a:pPr marL="0" indent="0">
              <a:buNone/>
            </a:pPr>
            <a:r>
              <a:rPr lang="pt-BR" b="1" dirty="0" smtClean="0"/>
              <a:t>foram </a:t>
            </a:r>
            <a:r>
              <a:rPr lang="pt-BR" b="1" dirty="0"/>
              <a:t>deixando os antigos costumes das comunidades nômades. Desenvolveram </a:t>
            </a:r>
            <a:endParaRPr lang="pt-BR" b="1" dirty="0" smtClean="0"/>
          </a:p>
          <a:p>
            <a:pPr marL="0" indent="0">
              <a:buNone/>
            </a:pPr>
            <a:r>
              <a:rPr lang="pt-BR" b="1" dirty="0" smtClean="0"/>
              <a:t>a </a:t>
            </a:r>
            <a:r>
              <a:rPr lang="pt-BR" b="1" dirty="0"/>
              <a:t>agricultura e o comércio, tornaram-se sedentários.</a:t>
            </a:r>
          </a:p>
          <a:p>
            <a:r>
              <a:rPr lang="pt-BR" b="1" dirty="0"/>
              <a:t>Nos primeiros tempos, a propriedade da terra era coletiva, depois foi surgindo a propriedade privada da terra e dos demais bens. Surgiram as diferentes classes sociais e a exploração de uma classe pela outra. A consequência dessas mudanças foi que grandes proprietários e comerciantes exibiam luxo e riqueza, enquanto os camponeses pobres e os escravos viviam na miséria.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4" name="Picture 2" descr="http://1.bp.blogspot.com/-IVuSDP3p8F8/UE9mWWBfYyI/AAAAAAAAAsc/fZxPxvzFxdY/s1600/CEBO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0815"/>
            <a:ext cx="180019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477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3200" b="1" dirty="0"/>
              <a:t>A religião é uma das principais bases da cultura hebraica e representa a principal contribuição cultural dos hebreus ao mundo ocidental.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Cultura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098" name="Picture 2" descr="http://4.bp.blogspot.com/-eei4HwhvfiA/UZ6LkW5uO8I/AAAAAAAAACM/FFBOZ6W8oRI/s1600/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77072"/>
            <a:ext cx="3133725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530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1331640" y="908720"/>
            <a:ext cx="7056784" cy="5472608"/>
          </a:xfrm>
        </p:spPr>
        <p:txBody>
          <a:bodyPr>
            <a:normAutofit/>
          </a:bodyPr>
          <a:lstStyle/>
          <a:p>
            <a:pPr lvl="2"/>
            <a:r>
              <a:rPr lang="pt-BR" sz="2400" b="1" dirty="0"/>
              <a:t>A religião hebraica possui dois traços característicos: o monoteísmo e a ideia messiânica. A maioria dos povos da antiguidade era politeísta (acreditavam na existência de vários deuses), enquanto os hebreus adotaram o monoteísmo, acreditavam em um único Deus, criador do universo</a:t>
            </a:r>
            <a:r>
              <a:rPr lang="pt-BR" sz="2400" b="1" dirty="0" smtClean="0"/>
              <a:t>.</a:t>
            </a:r>
          </a:p>
          <a:p>
            <a:pPr marL="0" indent="0">
              <a:buNone/>
            </a:pPr>
            <a:endParaRPr lang="pt-BR" sz="2800" b="1" dirty="0"/>
          </a:p>
          <a:p>
            <a:r>
              <a:rPr lang="pt-BR" sz="2800" b="1" dirty="0"/>
              <a:t>A ideia messiânica foi divulgada pelos profetas. Acreditavam na vinda de um messias, um enviado de Deus para conduzir os homens à salvação eterna. </a:t>
            </a:r>
          </a:p>
          <a:p>
            <a:endParaRPr lang="pt-BR" dirty="0"/>
          </a:p>
        </p:txBody>
      </p:sp>
      <p:pic>
        <p:nvPicPr>
          <p:cNvPr id="5122" name="Picture 2" descr="http://www.owurman.com/mala_direta/2009/2009102301/140_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12" y="548680"/>
            <a:ext cx="1919913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296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t-BR" sz="2600" b="1" dirty="0"/>
              <a:t>Relações cotidianas no Antigo Israel. O relato de </a:t>
            </a:r>
            <a:r>
              <a:rPr lang="pt-BR" sz="2600" b="1" dirty="0" err="1"/>
              <a:t>Ex</a:t>
            </a:r>
            <a:r>
              <a:rPr lang="pt-BR" sz="2600" b="1" dirty="0"/>
              <a:t> 18,1-12 – o encontro de Moisés e seu sogro, sua mulher e filhos – é espelho por meio do qual refletiremos sobre as relações cotidianas. Na sociedade do Antigo Israel, a unidade básica era a família ampliada, constituída de duas ou mais famílias com várias gerações. Uma casa chegava a ter entre 50 e 80 pessoas. Todos os membros participavam ativamente dos diferentes trabalhos. </a:t>
            </a:r>
            <a:endParaRPr lang="pt-BR" sz="2600" b="1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         </a:t>
            </a:r>
            <a:r>
              <a:rPr lang="pt-BR" b="1" dirty="0" smtClean="0"/>
              <a:t>Sociedade</a:t>
            </a:r>
            <a:r>
              <a:rPr lang="pt-BR" b="1" dirty="0"/>
              <a:t/>
            </a:r>
            <a:br>
              <a:rPr lang="pt-BR" b="1" dirty="0"/>
            </a:br>
            <a:endParaRPr lang="pt-BR" b="1" dirty="0"/>
          </a:p>
        </p:txBody>
      </p:sp>
      <p:pic>
        <p:nvPicPr>
          <p:cNvPr id="6146" name="Picture 2" descr="http://farm4.static.flickr.com/3055/2734982609_8c120509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8660"/>
            <a:ext cx="196696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334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800" b="1" dirty="0"/>
              <a:t>O papel da mulher era ativo no espaço doméstico, porém limitado no espaço público. Na monarquia, o poder e a religião são centralizados em torno de homens, e o papel da mulher é secundário. No tempo do pós-exílio, as mulheres são excluídas do cenário sociopolítico e religioso, pois a sociedade é governada por sacerdotes, que exercem seu poder por meio do Templo e da Lei. </a:t>
            </a:r>
          </a:p>
          <a:p>
            <a:endParaRPr lang="pt-BR" dirty="0"/>
          </a:p>
        </p:txBody>
      </p:sp>
      <p:pic>
        <p:nvPicPr>
          <p:cNvPr id="7170" name="Picture 2" descr="http://i.mensagenscomamor.com/content/images/int/livro_de_ru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9413"/>
            <a:ext cx="3384376" cy="190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77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3600" b="1" dirty="0"/>
              <a:t>Em </a:t>
            </a:r>
            <a:r>
              <a:rPr lang="pt-BR" sz="3600" b="1" dirty="0" err="1"/>
              <a:t>Ex</a:t>
            </a:r>
            <a:r>
              <a:rPr lang="pt-BR" sz="3600" b="1" dirty="0"/>
              <a:t> 18,1-12, a celebração cultual se realiza somente entre os homens: Moisés, seu sogro e os anciãos. A mulher e as crianças não aparecem no espaço público: são apenas mencionadas.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8196" name="Picture 4" descr="https://encrypted-tbn1.gstatic.com/images?q=tbn:ANd9GcQYYSNmJHcUIoUcARDIdsyVnCPdgL5Q1y-IY22MTXY-Nk30qxB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2656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407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800" b="1" dirty="0"/>
              <a:t>Protestos contra a centralização do poder. </a:t>
            </a:r>
            <a:r>
              <a:rPr lang="pt-BR" sz="2800" b="1" dirty="0" err="1"/>
              <a:t>Ex</a:t>
            </a:r>
            <a:r>
              <a:rPr lang="pt-BR" sz="2800" b="1" dirty="0"/>
              <a:t> 18,13-27 contém uma proposta de descentralização do poder. Todo poder centralizador destrói o sistema igualitário. É uma volta simbólica ao Egito. Na monarquia (1030-586 a.C.), o poder estava nas mãos do rei e de sua corte, e as decisões eram tomadas em favor dos interesses dos grandes, explorando e oprimindo o povo.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49" y="260648"/>
            <a:ext cx="2170113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7464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b="1" dirty="0"/>
              <a:t>A centralização do poder se tornou ainda mais forte no período da dominação persa (538-333 a.C.), em que os sacerdotes e escribas formaram uma classe que vivia à custa da exploração e opressão do povo. Utilizavam o nome de Deus todo-poderoso e vingativo, o Templo, o tributo religioso e as leis para controlar o povo.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42" name="Picture 2" descr="http://4.bp.blogspot.com/-aCp7zU7mLwk/U-LjPHy5ojI/AAAAAAAABpM/NI0-mtgBPXo/s1600/arrecadac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351" y="404664"/>
            <a:ext cx="260269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821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827584" y="2492896"/>
            <a:ext cx="7745412" cy="387826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Na base do livro do Êxodo está a narrativa de um pequeno grupo que conseguiu se libertar da opressão do Egito ou de uma cidade controlada pelo império egípcio. Essa libertação foi atribuída a uma divindade sensível à violência e à injustiça e que se faz presente junto aos oprimidos. A história da saída do Egito foi contada muitas vezes antes de ser escrita; diversos grupos retomaram esse fato até alcançar a forma escrita que tem hoje em nossas Bíblias.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4123595" y="404812"/>
            <a:ext cx="5020405" cy="1800051"/>
          </a:xfrm>
        </p:spPr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sz="4400" b="1" dirty="0" smtClean="0"/>
              <a:t>O </a:t>
            </a:r>
            <a:r>
              <a:rPr lang="pt-BR" sz="4400" b="1" dirty="0"/>
              <a:t>Êxodo realmente existiu????</a:t>
            </a:r>
            <a:br>
              <a:rPr lang="pt-BR" sz="4400" b="1" dirty="0"/>
            </a:br>
            <a:endParaRPr lang="pt-BR" b="1" dirty="0"/>
          </a:p>
        </p:txBody>
      </p:sp>
      <p:pic>
        <p:nvPicPr>
          <p:cNvPr id="11266" name="Picture 2" descr="http://www.rudecruz.com/imagens/travessia-do-mar-vermel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3728059" cy="21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48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87624" y="692696"/>
            <a:ext cx="70567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/>
              <a:t>Do ponto de vista histórico, muitas dúvidas podem ser lançadas sobre os relatos do Êxodo. A primeira diz respeito aos hebreus terem sido escravizados. A escravidão no Antigo Egito era uma forma de trabalho suplementar, uma vez que grande parte das obras eram realizadas pela própria população camponesa, que prestava serviços ao Estado. </a:t>
            </a:r>
            <a:endParaRPr lang="pt-BR" sz="2800" b="1" dirty="0" smtClean="0"/>
          </a:p>
          <a:p>
            <a:r>
              <a:rPr lang="pt-BR" sz="2800" b="1" dirty="0" smtClean="0"/>
              <a:t>O </a:t>
            </a:r>
            <a:r>
              <a:rPr lang="pt-BR" sz="2800" b="1" dirty="0"/>
              <a:t>escravismo antigo só se </a:t>
            </a:r>
            <a:endParaRPr lang="pt-BR" sz="2800" b="1" dirty="0" smtClean="0"/>
          </a:p>
          <a:p>
            <a:r>
              <a:rPr lang="pt-BR" sz="2800" b="1" dirty="0" smtClean="0"/>
              <a:t>desenvolveu </a:t>
            </a:r>
            <a:r>
              <a:rPr lang="pt-BR" sz="2800" b="1" dirty="0"/>
              <a:t>de forma plena </a:t>
            </a:r>
            <a:endParaRPr lang="pt-BR" sz="2800" b="1" dirty="0" smtClean="0"/>
          </a:p>
          <a:p>
            <a:r>
              <a:rPr lang="pt-BR" sz="2800" b="1" dirty="0" smtClean="0"/>
              <a:t>na </a:t>
            </a:r>
            <a:r>
              <a:rPr lang="pt-BR" sz="2800" b="1" dirty="0"/>
              <a:t>Grécia e no Império Romano. </a:t>
            </a:r>
          </a:p>
        </p:txBody>
      </p:sp>
      <p:pic>
        <p:nvPicPr>
          <p:cNvPr id="12290" name="Picture 2" descr="http://1.bp.blogspot.com/_MNjvTyDyXgc/TImimNxpWpI/AAAAAAAAAyI/o28AvKM0V18/s1600/feudal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658" y="4365104"/>
            <a:ext cx="1428750" cy="176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910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22139" y="2492896"/>
            <a:ext cx="7745505" cy="3877815"/>
          </a:xfrm>
        </p:spPr>
        <p:txBody>
          <a:bodyPr/>
          <a:lstStyle/>
          <a:p>
            <a:pPr marL="0" indent="0">
              <a:buNone/>
            </a:pPr>
            <a:r>
              <a:rPr lang="pt-BR" sz="2800" b="1" dirty="0"/>
              <a:t>Outro aspecto diz respeito à logística exigida para um deslocamento populacional no deserto, envolvendo centenas de milhares de pessoas, algo impensável naquela época. O Mar Vermelho pode não ser o local da travessia, que poderia ter sido feita pelo istmo do Sinai (onde hoje está o canal de Suez), na época o "mar dos juncos".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3314" name="Picture 2" descr="http://www.abiblia.org/img/exod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16632"/>
            <a:ext cx="249247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637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971600" y="908720"/>
            <a:ext cx="7056784" cy="52174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800" b="1" dirty="0"/>
              <a:t>Do ponto de vista religioso, a unidade dos hebreus em torno de seu único Deus somente seria alcançada séculos depois, nos tempos dos reis David e Salomão. A unidade política do tempo da monarquia é a que apresenta mais evidências arqueológicas, que podem permitir aos estudiosos analisar os fatos, além daquilo que é descrito no Antigo Testamento</a:t>
            </a:r>
            <a:r>
              <a:rPr lang="pt-BR" sz="2800" b="1" dirty="0" smtClean="0"/>
              <a:t>.</a:t>
            </a:r>
          </a:p>
          <a:p>
            <a:pPr marL="0" indent="0">
              <a:buNone/>
            </a:pP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>Por outro lado, a época do Êxodo </a:t>
            </a:r>
            <a:r>
              <a:rPr lang="pt-BR" sz="2800" b="1" dirty="0" smtClean="0"/>
              <a:t>foi </a:t>
            </a:r>
          </a:p>
          <a:p>
            <a:pPr marL="0" indent="0">
              <a:buNone/>
            </a:pPr>
            <a:r>
              <a:rPr lang="pt-BR" sz="2800" b="1" dirty="0" smtClean="0"/>
              <a:t>uma </a:t>
            </a:r>
            <a:r>
              <a:rPr lang="pt-BR" sz="2800" b="1" dirty="0"/>
              <a:t>fase de grandes deslocamentos populacionais no Oriente Médio.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4338" name="Picture 2" descr="http://2.bp.blogspot.com/-FUE1dJRj_oo/Uue1-_ALq8I/AAAAAAAAM4M/-qyI9yghjbg/s1600/Mar+vermelho+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4365104"/>
            <a:ext cx="1973009" cy="133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691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/>
              <a:t>Enfim, a perspectiva de que sejam encontradas evidências materiais e documentais para o Êxodo, fora dos textos bíblicos, são muito remotas. Por sua vez, os textos bíblicos também lançam luzes sobre as origens da primeira religião monoteísta da Antiguidade. A pureza nas crenças religiosas era algo muito distante da realidade dos hebreus, no século XIII a. C.. O nome Israel, por exemplo, pode ser uma referência à antiga divindade "El", adorada pelos cananeus.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220" name="Picture 4" descr="http://cache-assets.flogao.com.br/photos/full/833816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32656"/>
            <a:ext cx="2555776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132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83568" y="2492896"/>
            <a:ext cx="7745505" cy="3877815"/>
          </a:xfrm>
        </p:spPr>
        <p:txBody>
          <a:bodyPr/>
          <a:lstStyle/>
          <a:p>
            <a:pPr marL="0" indent="0">
              <a:buNone/>
            </a:pPr>
            <a:r>
              <a:rPr lang="pt-BR" sz="3200" b="1" dirty="0"/>
              <a:t>Nesse sentido, o Êxodo têm um significado como marco fundador para os antigos israelitas e na sua luta para se estabelecer na Palestina, que envolveu também o enfrentamento de </a:t>
            </a:r>
            <a:r>
              <a:rPr lang="pt-BR" sz="3200" b="1" dirty="0" err="1"/>
              <a:t>Iavé</a:t>
            </a:r>
            <a:r>
              <a:rPr lang="pt-BR" sz="3200" b="1" dirty="0"/>
              <a:t> com outras divindades locais, como "Baal" e "</a:t>
            </a:r>
            <a:r>
              <a:rPr lang="pt-BR" sz="3200" b="1" dirty="0" err="1"/>
              <a:t>Asherá</a:t>
            </a:r>
            <a:r>
              <a:rPr lang="pt-BR" sz="3200" b="1" dirty="0"/>
              <a:t>".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9458" name="Picture 2" descr="http://4.bp.blogspot.com/-PBCvJKaq42k/UNL3f6ZyX1I/AAAAAAAAMso/1LvyoDrdMDM/s1600/Adoration+of+the+Golden+Calf+Andrea+di+Lione,+arti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130" y="394998"/>
            <a:ext cx="3050022" cy="209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884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59632" y="812432"/>
            <a:ext cx="67687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i="1" dirty="0"/>
              <a:t>“</a:t>
            </a:r>
            <a:r>
              <a:rPr lang="pt-BR" sz="3200" i="1" dirty="0" err="1"/>
              <a:t>Roboão</a:t>
            </a:r>
            <a:r>
              <a:rPr lang="pt-BR" sz="3200" i="1" dirty="0"/>
              <a:t>, filho de Salomão, tornou-se rei de Judá; tinha quarenta e um anos quando subiu ao trono e reinou dezessete anos em Jerusalém, cidade que </a:t>
            </a:r>
            <a:r>
              <a:rPr lang="pt-BR" sz="3200" b="1" i="1" dirty="0" err="1"/>
              <a:t>Iahweh</a:t>
            </a:r>
            <a:r>
              <a:rPr lang="pt-BR" sz="3200" b="1" i="1" dirty="0"/>
              <a:t> escolhera entre todas as tribos de Israel para nela colocar seu Nome”</a:t>
            </a:r>
            <a:r>
              <a:rPr lang="pt-BR" sz="3200" i="1" dirty="0"/>
              <a:t>.</a:t>
            </a:r>
            <a:r>
              <a:rPr lang="pt-BR" sz="3200" dirty="0"/>
              <a:t> (1Rs 14,21).</a:t>
            </a:r>
          </a:p>
        </p:txBody>
      </p:sp>
      <p:pic>
        <p:nvPicPr>
          <p:cNvPr id="22530" name="Picture 2" descr="http://3.bp.blogspot.com/-h_oT6uzpgAA/VehC2A4A4BI/AAAAAAAAA7A/HCjnEgV6IIU/s1600/natureza-na-mao-734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24719"/>
            <a:ext cx="2452845" cy="183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590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80801" y="692696"/>
            <a:ext cx="74168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sz="2800" b="1" i="1" dirty="0"/>
              <a:t>Salmo 87</a:t>
            </a:r>
            <a:endParaRPr lang="pt-BR" sz="2800" b="1" dirty="0"/>
          </a:p>
          <a:p>
            <a:pPr fontAlgn="base"/>
            <a:r>
              <a:rPr lang="pt-BR" sz="2800" b="1" i="1" dirty="0"/>
              <a:t>“Fundada por ele sobre os montes santos, o SENHOR ama as portas de Sião mais do que as habitações todas de Jacó. Gloriosas coisas se têm dito de ti, ó cidade de Deus! </a:t>
            </a:r>
            <a:r>
              <a:rPr lang="pt-BR" sz="2800" b="1" i="1" dirty="0" smtClean="0"/>
              <a:t>... O </a:t>
            </a:r>
            <a:r>
              <a:rPr lang="pt-BR" sz="2800" b="1" i="1" dirty="0"/>
              <a:t>SENHOR, ao registrar os povos, dirá: Este nasceu lá. Todos os cantores, saltando de júbilo, entoarão: Todas as minhas fontes são em ti”.</a:t>
            </a:r>
            <a:endParaRPr lang="pt-BR" sz="2800" b="1" dirty="0"/>
          </a:p>
        </p:txBody>
      </p:sp>
      <p:pic>
        <p:nvPicPr>
          <p:cNvPr id="21506" name="Picture 2" descr="https://rccanapolisgo.files.wordpress.com/2009/08/jerico_que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93096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597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www.cedlab.com.br/wp-content/uploads/2013/07/semeado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2" y="0"/>
            <a:ext cx="91490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1043608" y="569912"/>
            <a:ext cx="7128792" cy="4947319"/>
          </a:xfrm>
        </p:spPr>
        <p:txBody>
          <a:bodyPr/>
          <a:lstStyle/>
          <a:p>
            <a:r>
              <a:rPr lang="pt-BR" sz="8000" b="1" dirty="0" smtClean="0">
                <a:solidFill>
                  <a:schemeClr val="bg1"/>
                </a:solidFill>
              </a:rPr>
              <a:t/>
            </a:r>
            <a:br>
              <a:rPr lang="pt-BR" sz="8000" b="1" dirty="0" smtClean="0">
                <a:solidFill>
                  <a:schemeClr val="bg1"/>
                </a:solidFill>
              </a:rPr>
            </a:br>
            <a:r>
              <a:rPr lang="pt-BR" sz="8000" b="1" dirty="0" smtClean="0">
                <a:solidFill>
                  <a:schemeClr val="bg1"/>
                </a:solidFill>
              </a:rPr>
              <a:t>Qual </a:t>
            </a:r>
            <a:r>
              <a:rPr lang="pt-BR" sz="8000" b="1" dirty="0">
                <a:solidFill>
                  <a:schemeClr val="bg1"/>
                </a:solidFill>
              </a:rPr>
              <a:t>o sentido material e </a:t>
            </a:r>
            <a:r>
              <a:rPr lang="pt-BR" sz="8000" b="1" dirty="0" smtClean="0">
                <a:solidFill>
                  <a:schemeClr val="bg1"/>
                </a:solidFill>
              </a:rPr>
              <a:t/>
            </a:r>
            <a:br>
              <a:rPr lang="pt-BR" sz="8000" b="1" dirty="0" smtClean="0">
                <a:solidFill>
                  <a:schemeClr val="bg1"/>
                </a:solidFill>
              </a:rPr>
            </a:br>
            <a:r>
              <a:rPr lang="pt-BR" sz="8000" b="1" dirty="0" smtClean="0">
                <a:solidFill>
                  <a:schemeClr val="bg1"/>
                </a:solidFill>
              </a:rPr>
              <a:t>espiritual </a:t>
            </a:r>
            <a:br>
              <a:rPr lang="pt-BR" sz="8000" b="1" dirty="0" smtClean="0">
                <a:solidFill>
                  <a:schemeClr val="bg1"/>
                </a:solidFill>
              </a:rPr>
            </a:br>
            <a:r>
              <a:rPr lang="pt-BR" sz="8000" b="1" dirty="0" smtClean="0">
                <a:solidFill>
                  <a:schemeClr val="bg1"/>
                </a:solidFill>
              </a:rPr>
              <a:t>da </a:t>
            </a:r>
            <a:r>
              <a:rPr lang="pt-BR" sz="8000" b="1" dirty="0">
                <a:solidFill>
                  <a:schemeClr val="bg1"/>
                </a:solidFill>
              </a:rPr>
              <a:t>terra?</a:t>
            </a:r>
            <a:r>
              <a:rPr lang="pt-BR" sz="6000" b="1" dirty="0">
                <a:solidFill>
                  <a:srgbClr val="00B0F0"/>
                </a:solidFill>
              </a:rPr>
              <a:t/>
            </a:r>
            <a:br>
              <a:rPr lang="pt-BR" sz="6000" b="1" dirty="0">
                <a:solidFill>
                  <a:srgbClr val="00B0F0"/>
                </a:solidFill>
              </a:rPr>
            </a:b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27921942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a Dura">
  <a:themeElements>
    <a:clrScheme name="Capa Dur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pa Dur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a Dur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215</TotalTime>
  <Words>1184</Words>
  <Application>Microsoft Office PowerPoint</Application>
  <PresentationFormat>Apresentação na tela (4:3)</PresentationFormat>
  <Paragraphs>54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Capa Dura</vt:lpstr>
      <vt:lpstr>Terra no Primeiro Testamento</vt:lpstr>
      <vt:lpstr>O povo Hebreu  e a questão da terra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Economia e Sociedade </vt:lpstr>
      <vt:lpstr>Apresentação do PowerPoint</vt:lpstr>
      <vt:lpstr> Cultura </vt:lpstr>
      <vt:lpstr>Apresentação do PowerPoint</vt:lpstr>
      <vt:lpstr>          Sociedade </vt:lpstr>
      <vt:lpstr>Apresentação do PowerPoint</vt:lpstr>
      <vt:lpstr>Apresentação do PowerPoint</vt:lpstr>
      <vt:lpstr>Apresentação do PowerPoint</vt:lpstr>
      <vt:lpstr>Apresentação do PowerPoint</vt:lpstr>
      <vt:lpstr> O Êxodo realmente existiu????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Qual o sentido material e  espiritual  da terra?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</cp:lastModifiedBy>
  <cp:revision>16</cp:revision>
  <dcterms:created xsi:type="dcterms:W3CDTF">2016-05-19T21:13:41Z</dcterms:created>
  <dcterms:modified xsi:type="dcterms:W3CDTF">2016-05-20T13:09:07Z</dcterms:modified>
</cp:coreProperties>
</file>